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58" r:id="rId6"/>
    <p:sldId id="262" r:id="rId7"/>
    <p:sldId id="261" r:id="rId8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 pośredni 2 — Ak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8FB837D-C827-4EFA-A057-4D05807E0F7C}" styleName="Styl z motywem 1 — Ak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93296810-A885-4BE3-A3E7-6D5BEEA58F35}" styleName="Styl pośredni 2 — Ak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6" d="100"/>
          <a:sy n="76" d="100"/>
        </p:scale>
        <p:origin x="31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2652D0A-4D04-45FD-A574-7FD509D605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F1EAE2C-BC25-4455-8317-5C4C93EADA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421041A-B858-4AA8-A366-CAE037C97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2E857-5A47-401E-B9D8-B5CC4CA68B7B}" type="datetimeFigureOut">
              <a:rPr lang="pl-PL" smtClean="0"/>
              <a:t>2020-03-16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B338E00-125C-461E-B269-9BC471C83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3729F49-4423-4D6A-8912-AA2EA89FD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CC4C0-5E42-4F25-96FF-DCC26FFD53C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4695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A43AA99-D192-4548-AD9D-A56C011AA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3CD6A61-7C3E-4522-B675-512D6CDD8B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1BE4B45-4E27-419C-B737-1E059342A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2E857-5A47-401E-B9D8-B5CC4CA68B7B}" type="datetimeFigureOut">
              <a:rPr lang="pl-PL" smtClean="0"/>
              <a:t>2020-03-16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CD73D7C-9041-4B22-9604-5A5BD5504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30CE572-B236-450F-95CA-86DAC2AB4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CC4C0-5E42-4F25-96FF-DCC26FFD53C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47324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4071E01-78F5-463D-A4F3-5AFE90AF0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C615D03-5419-4781-A989-BB8C263682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AF0F5D4-3C7B-4BB1-AABC-F352B9321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2E857-5A47-401E-B9D8-B5CC4CA68B7B}" type="datetimeFigureOut">
              <a:rPr lang="pl-PL" smtClean="0"/>
              <a:t>2020-03-16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D164618-64F1-4A6B-A7F8-61BED78CE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B88CCFE-3A3E-41D0-BD2D-8324EFEC7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CC4C0-5E42-4F25-96FF-DCC26FFD53C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98009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3EA8104-9B02-4F80-BFEA-23BD0D741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E612C6F-F54C-4FB4-A79D-D99D52E375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681CDFB-C0A8-4661-93BD-F8D30223FE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6A699D7F-F830-46F6-8D73-5F9678DF1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2E857-5A47-401E-B9D8-B5CC4CA68B7B}" type="datetimeFigureOut">
              <a:rPr lang="pl-PL" smtClean="0"/>
              <a:t>2020-03-16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9FF9ADDA-C0C6-43EE-8ADA-8B998A3AA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FA7ACDC-C29F-4503-9494-32EF049BA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CC4C0-5E42-4F25-96FF-DCC26FFD53C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59063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8447D4A-CBFF-4DF1-B341-018E6113D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2987AD5-43B4-4EBA-ABBF-675EB85DA4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6276DFC-614A-4AC0-B62E-2068611EF0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28EC5F7D-CC8B-4FC3-8F43-0B14577FFA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0A0D74D5-9098-46D5-81E0-E1A719EB01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9DB2DD9F-EAFE-41E0-A341-F88D7C2D6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2E857-5A47-401E-B9D8-B5CC4CA68B7B}" type="datetimeFigureOut">
              <a:rPr lang="pl-PL" smtClean="0"/>
              <a:t>2020-03-16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60D62C86-3720-48A0-9303-2682FB944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22DA36C0-6735-4981-BA6E-54724392F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CC4C0-5E42-4F25-96FF-DCC26FFD53C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61931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A33BECB-8810-4961-9530-7E389729E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DA3E8F69-3785-4FC6-A2CA-F39721AEB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2E857-5A47-401E-B9D8-B5CC4CA68B7B}" type="datetimeFigureOut">
              <a:rPr lang="pl-PL" smtClean="0"/>
              <a:t>2020-03-16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F0CE95F6-D4A4-4734-83DF-56B4D11F6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03EDF67A-78A8-490E-8C1B-7FB76E60A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CC4C0-5E42-4F25-96FF-DCC26FFD53C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8642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72AEEFF8-40BC-4BFB-8187-05B8EEAEC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2E857-5A47-401E-B9D8-B5CC4CA68B7B}" type="datetimeFigureOut">
              <a:rPr lang="pl-PL" smtClean="0"/>
              <a:t>2020-03-16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CF16D4D0-BB21-4F24-9F00-3ED793C05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EDAC307-F665-4BE8-98AB-CB9917FAC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CC4C0-5E42-4F25-96FF-DCC26FFD53C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302931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3FA0ACD-5C62-4FB3-BBE0-9FDDF9CC4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6C7AA2B-02B3-4BA2-897F-CBD7EC9347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2C467131-5F88-4A08-89A0-8E26148FCE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29CD9762-FA1B-4FD9-BBE4-003B7F4E5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2E857-5A47-401E-B9D8-B5CC4CA68B7B}" type="datetimeFigureOut">
              <a:rPr lang="pl-PL" smtClean="0"/>
              <a:t>2020-03-16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8F3EC8A-19F0-4AB6-810C-E8DCD8330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D2D1693D-AD68-4871-BE5F-F35781AED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CC4C0-5E42-4F25-96FF-DCC26FFD53C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52731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29694AF-CF5F-4199-A4A8-C12D52BA5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29EFB3EA-6390-4255-A490-C90295FDCD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F6AC80B-50C8-4651-9BE9-DE3859EA50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294029C9-A74F-481E-BFA6-EFC145891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2E857-5A47-401E-B9D8-B5CC4CA68B7B}" type="datetimeFigureOut">
              <a:rPr lang="pl-PL" smtClean="0"/>
              <a:t>2020-03-16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AB1EA52B-6090-48E4-B5EF-4A796E0EA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BB3FFFCC-A9D3-4237-A4BF-3F45AE820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CC4C0-5E42-4F25-96FF-DCC26FFD53C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35655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DDC4EC5-CFCF-4F42-94B5-6B464C17B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293F3430-103B-4646-8935-05A561D93D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C8B07A8-0A3C-4065-9CB1-B84879311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2E857-5A47-401E-B9D8-B5CC4CA68B7B}" type="datetimeFigureOut">
              <a:rPr lang="pl-PL" smtClean="0"/>
              <a:t>2020-03-16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27F97BD-7833-441E-9741-EC5E39DA5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D5DB19D-1A32-408E-A7E6-2BCCD2E79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CC4C0-5E42-4F25-96FF-DCC26FFD53C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5666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D6A9B979-0EC4-42D2-9D6D-17B549A972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DB1CEE2-79E9-4535-80B9-227CC9983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DF80B02-AA49-4B2E-971B-BDE9110BC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2E857-5A47-401E-B9D8-B5CC4CA68B7B}" type="datetimeFigureOut">
              <a:rPr lang="pl-PL" smtClean="0"/>
              <a:t>2020-03-16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5CCC8D8-523E-42AE-ABD6-3BC1EF62C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19C0715-728E-4EE8-8E85-101373344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CC4C0-5E42-4F25-96FF-DCC26FFD53C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3631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56970B4B-E6AB-4941-B5A0-EF3C30EDF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FAF56BD-D242-47B3-B448-B199E91A86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A714449-945D-4EEC-9B73-52F4FB55CA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72E857-5A47-401E-B9D8-B5CC4CA68B7B}" type="datetimeFigureOut">
              <a:rPr lang="pl-PL" smtClean="0"/>
              <a:t>2020-03-16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2140EB7-DA3C-4E68-8556-EFCDD1DB8B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B49E508-E81C-430B-9416-8116CF7792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FCC4C0-5E42-4F25-96FF-DCC26FFD53C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90032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3CEEFC0F-CC13-4890-B02A-5F2B0BE6D24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6202" r="7130" b="-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38A241E-0395-41E5-8607-BAA2799A43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-1" y="4892040"/>
            <a:ext cx="12191999" cy="1965960"/>
          </a:xfrm>
          <a:prstGeom prst="rect">
            <a:avLst/>
          </a:prstGeom>
          <a:solidFill>
            <a:schemeClr val="bg1">
              <a:alpha val="72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B88EB1B0-8957-4941-A96C-6A3BF565C1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9264" y="5154168"/>
            <a:ext cx="6973204" cy="1261872"/>
          </a:xfrm>
        </p:spPr>
        <p:txBody>
          <a:bodyPr anchor="ctr">
            <a:normAutofit/>
          </a:bodyPr>
          <a:lstStyle/>
          <a:p>
            <a:pPr algn="l"/>
            <a:r>
              <a:rPr lang="pl-PL" sz="4800">
                <a:solidFill>
                  <a:schemeClr val="tx1">
                    <a:lumMod val="85000"/>
                    <a:lumOff val="15000"/>
                  </a:schemeClr>
                </a:solidFill>
              </a:rPr>
              <a:t>Człowiek- istota płciowa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2966412-0B82-4885-B02B-6C3C6A71D5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58200" y="5154168"/>
            <a:ext cx="2892986" cy="1261872"/>
          </a:xfrm>
        </p:spPr>
        <p:txBody>
          <a:bodyPr anchor="ctr">
            <a:normAutofit/>
          </a:bodyPr>
          <a:lstStyle/>
          <a:p>
            <a:pPr algn="l"/>
            <a:r>
              <a:rPr lang="pl-PL" sz="2000">
                <a:solidFill>
                  <a:schemeClr val="tx2"/>
                </a:solidFill>
              </a:rPr>
              <a:t>Klasa 4 </a:t>
            </a:r>
          </a:p>
          <a:p>
            <a:pPr algn="l"/>
            <a:r>
              <a:rPr lang="pl-PL" sz="2000">
                <a:solidFill>
                  <a:schemeClr val="tx2"/>
                </a:solidFill>
              </a:rPr>
              <a:t>Temat 6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E352288-84AD-4CA8-BCD5-76C29D34E1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138160" y="5325066"/>
            <a:ext cx="0" cy="9144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06792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F4C0B10B-D2C4-4A54-AFAD-3D27DF88B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6BADB90-C74B-40D6-86DC-503F65FCE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24" name="Freeform 44">
              <a:extLst>
                <a:ext uri="{FF2B5EF4-FFF2-40B4-BE49-F238E27FC236}">
                  <a16:creationId xmlns:a16="http://schemas.microsoft.com/office/drawing/2014/main" id="{6559431D-1886-4AE0-9B87-9AD2ECAB84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45">
              <a:extLst>
                <a:ext uri="{FF2B5EF4-FFF2-40B4-BE49-F238E27FC236}">
                  <a16:creationId xmlns:a16="http://schemas.microsoft.com/office/drawing/2014/main" id="{373850A5-B04A-4FCD-9E73-EE322167F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46">
              <a:extLst>
                <a:ext uri="{FF2B5EF4-FFF2-40B4-BE49-F238E27FC236}">
                  <a16:creationId xmlns:a16="http://schemas.microsoft.com/office/drawing/2014/main" id="{82C18C67-80FA-4738-AA53-0AF2419F98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47">
              <a:extLst>
                <a:ext uri="{FF2B5EF4-FFF2-40B4-BE49-F238E27FC236}">
                  <a16:creationId xmlns:a16="http://schemas.microsoft.com/office/drawing/2014/main" id="{48543B1A-8BF5-4C63-8404-41B2EA70B3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92DF5096-E051-498C-A3ED-CBA77A813A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ytuł 1">
            <a:extLst>
              <a:ext uri="{FF2B5EF4-FFF2-40B4-BE49-F238E27FC236}">
                <a16:creationId xmlns:a16="http://schemas.microsoft.com/office/drawing/2014/main" id="{C737B4D2-1F6D-4190-A207-D1112183B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r>
              <a:rPr lang="pl-PL" sz="4000">
                <a:solidFill>
                  <a:srgbClr val="FFFFFF"/>
                </a:solidFill>
              </a:rPr>
              <a:t>Cele zajęć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85E2792-9237-49B9-AD5E-897DD8C76A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4904" y="2494450"/>
            <a:ext cx="4053545" cy="35631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400"/>
              <a:t>Cel ogólny: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pl-PL" sz="2400"/>
              <a:t> uświadomienie odrębności płci w kontekście rodzicielstwa;</a:t>
            </a:r>
          </a:p>
          <a:p>
            <a:pPr marL="0" indent="0">
              <a:buNone/>
            </a:pPr>
            <a:endParaRPr lang="pl-PL" sz="240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B5FB5649-EC48-42E0-85E7-8C0745F119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64" r="3206" b="-1"/>
          <a:stretch/>
        </p:blipFill>
        <p:spPr>
          <a:xfrm>
            <a:off x="6098892" y="2492376"/>
            <a:ext cx="4802404" cy="3563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5503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4C0B10B-D2C4-4A54-AFAD-3D27DF88B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6BADB90-C74B-40D6-86DC-503F65FCE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6559431D-1886-4AE0-9B87-9AD2ECAB84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373850A5-B04A-4FCD-9E73-EE322167F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82C18C67-80FA-4738-AA53-0AF2419F98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48543B1A-8BF5-4C63-8404-41B2EA70B3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2DF5096-E051-498C-A3ED-CBA77A813A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ytuł 1">
            <a:extLst>
              <a:ext uri="{FF2B5EF4-FFF2-40B4-BE49-F238E27FC236}">
                <a16:creationId xmlns:a16="http://schemas.microsoft.com/office/drawing/2014/main" id="{F151EB7F-67BF-4B4E-8F81-0B7BDB77E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r>
              <a:rPr lang="pl-PL" sz="4000">
                <a:solidFill>
                  <a:srgbClr val="FFFFFF"/>
                </a:solidFill>
              </a:rPr>
              <a:t>Jak odróżniania jest płeć we wczesnym dzieciństwie i w wieku przedszkolnym?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5A2CF00-836D-4247-AC67-CE1C0E1620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4904" y="2494450"/>
            <a:ext cx="4053545" cy="3563159"/>
          </a:xfrm>
        </p:spPr>
        <p:txBody>
          <a:bodyPr>
            <a:normAutofit/>
          </a:bodyPr>
          <a:lstStyle/>
          <a:p>
            <a:r>
              <a:rPr lang="pl-PL" sz="1700"/>
              <a:t>inny ubiór (dziewczynka- spódniczka, sukienka; chłopiec- spodnie);</a:t>
            </a:r>
          </a:p>
          <a:p>
            <a:r>
              <a:rPr lang="pl-PL" sz="1700"/>
              <a:t>kolor ubranek (chłopiec- niebieski, ciemne kolory, dziewczynka- różowy, jasne koloru);</a:t>
            </a:r>
          </a:p>
          <a:p>
            <a:r>
              <a:rPr lang="pl-PL" sz="1700"/>
              <a:t>rodzaje zabawek (dziewczynka- lalki, chłopiec- samochody);</a:t>
            </a:r>
          </a:p>
          <a:p>
            <a:r>
              <a:rPr lang="pl-PL" sz="1700"/>
              <a:t>różne zabawy (chłopiec- budowanie z klocków, zabawa samochodami, dziewczynka- zabawa lalkami, w dom);</a:t>
            </a:r>
          </a:p>
          <a:p>
            <a:endParaRPr lang="pl-PL" sz="1700"/>
          </a:p>
          <a:p>
            <a:r>
              <a:rPr lang="pl-PL" sz="1700"/>
              <a:t>Czy masz jeszcze jakiś pomysł?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5EBE8DD3-B1A4-49BA-B6FE-F7A9F6D90E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626" r="11881" b="1"/>
          <a:stretch/>
        </p:blipFill>
        <p:spPr>
          <a:xfrm>
            <a:off x="6098892" y="2492376"/>
            <a:ext cx="4802404" cy="3563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63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8CE795C-F72D-47CA-89A0-A1A7356BC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0738"/>
          </a:xfrm>
        </p:spPr>
        <p:txBody>
          <a:bodyPr/>
          <a:lstStyle/>
          <a:p>
            <a:r>
              <a:rPr lang="pl-PL" dirty="0"/>
              <a:t>Kobieta a mężczyzna- różnice</a:t>
            </a:r>
          </a:p>
        </p:txBody>
      </p:sp>
      <p:graphicFrame>
        <p:nvGraphicFramePr>
          <p:cNvPr id="4" name="Tabela 4">
            <a:extLst>
              <a:ext uri="{FF2B5EF4-FFF2-40B4-BE49-F238E27FC236}">
                <a16:creationId xmlns:a16="http://schemas.microsoft.com/office/drawing/2014/main" id="{5794981B-219A-4F44-85F3-5274843126E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4746309"/>
              </p:ext>
            </p:extLst>
          </p:nvPr>
        </p:nvGraphicFramePr>
        <p:xfrm>
          <a:off x="838200" y="1185864"/>
          <a:ext cx="10515600" cy="2108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15600">
                  <a:extLst>
                    <a:ext uri="{9D8B030D-6E8A-4147-A177-3AD203B41FA5}">
                      <a16:colId xmlns:a16="http://schemas.microsoft.com/office/drawing/2014/main" val="23626852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Różnice biologiczne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435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pl-PL" dirty="0"/>
                        <a:t>sylwetka i proporcje ciała (kobiety mają większe piersi i szersze biodra, a mężczyźni mają szersze ramiona i węższe biodra);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pl-PL" dirty="0"/>
                        <a:t>dorośli mężczyźni mają zarost na twarzy i grdykę;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pl-PL" dirty="0"/>
                        <a:t>różny tembr (barwa) głosu;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pl-PL" dirty="0"/>
                        <a:t>różne narządy płciowe (organizm kobiety jest tak zbudowany, aby mogła stać się matką, zaś mężczyzny, aby mógł stać się ojcem)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285335"/>
                  </a:ext>
                </a:extLst>
              </a:tr>
            </a:tbl>
          </a:graphicData>
        </a:graphic>
      </p:graphicFrame>
      <p:graphicFrame>
        <p:nvGraphicFramePr>
          <p:cNvPr id="6" name="Tabela 6">
            <a:extLst>
              <a:ext uri="{FF2B5EF4-FFF2-40B4-BE49-F238E27FC236}">
                <a16:creationId xmlns:a16="http://schemas.microsoft.com/office/drawing/2014/main" id="{6061AB62-6738-4715-A6CF-8A1878456C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2592819"/>
              </p:ext>
            </p:extLst>
          </p:nvPr>
        </p:nvGraphicFramePr>
        <p:xfrm>
          <a:off x="838200" y="3365816"/>
          <a:ext cx="10515600" cy="21082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515600">
                  <a:extLst>
                    <a:ext uri="{9D8B030D-6E8A-4147-A177-3AD203B41FA5}">
                      <a16:colId xmlns:a16="http://schemas.microsoft.com/office/drawing/2014/main" val="3102245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Różnice psychiczne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220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pl-PL" dirty="0"/>
                        <a:t>często inaczej postrzegają rzeczywistość;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pl-PL" dirty="0"/>
                        <a:t>styl porozumiewania się- mężczyźni w rozmowie skupiają się na faktach, liczbach, konkretach, kobiety są bardziej empatyczne, dbają o atmosferę, a nie wyłącznie o treść;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pl-PL" dirty="0"/>
                        <a:t>cele wartości- kobietom zazwyczaj bardzo zależy na relacjach, emocjonalnej więzi; natomiast mężczyźni nastawieni są bardziej zadaniowo- koncentrują się na rozwiązywaniu problemów, efektach swojej pracy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0811798"/>
                  </a:ext>
                </a:extLst>
              </a:tr>
            </a:tbl>
          </a:graphicData>
        </a:graphic>
      </p:graphicFrame>
      <p:graphicFrame>
        <p:nvGraphicFramePr>
          <p:cNvPr id="8" name="Tabela 8">
            <a:extLst>
              <a:ext uri="{FF2B5EF4-FFF2-40B4-BE49-F238E27FC236}">
                <a16:creationId xmlns:a16="http://schemas.microsoft.com/office/drawing/2014/main" id="{02498998-22B3-468A-BD32-1015997D0F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7943734"/>
              </p:ext>
            </p:extLst>
          </p:nvPr>
        </p:nvGraphicFramePr>
        <p:xfrm>
          <a:off x="838201" y="5637527"/>
          <a:ext cx="10515599" cy="10109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0515599">
                  <a:extLst>
                    <a:ext uri="{9D8B030D-6E8A-4147-A177-3AD203B41FA5}">
                      <a16:colId xmlns:a16="http://schemas.microsoft.com/office/drawing/2014/main" val="5626098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Różnice społeczne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423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/>
                        <a:t>- kobiety przeważnie pracują z dziećmi, są nauczycielkami, opiekują się chorymi, wykonują zawody artystyczne, związane z modą; natomiast mężczyźni są inżynierami, marynarzami, żołnierzami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63644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94552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2082764-F819-4C4F-8ED0-2431C533F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Zastanów się…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6F8F456-E041-4652-85BA-3BBBF6A001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Zastanów się co Was odróżnia i to, co może być wspólne dla obu płci.</a:t>
            </a:r>
          </a:p>
        </p:txBody>
      </p:sp>
      <p:graphicFrame>
        <p:nvGraphicFramePr>
          <p:cNvPr id="6" name="Tabela 6">
            <a:extLst>
              <a:ext uri="{FF2B5EF4-FFF2-40B4-BE49-F238E27FC236}">
                <a16:creationId xmlns:a16="http://schemas.microsoft.com/office/drawing/2014/main" id="{B48BB288-9412-4E49-9614-26938CFB36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8360307"/>
              </p:ext>
            </p:extLst>
          </p:nvPr>
        </p:nvGraphicFramePr>
        <p:xfrm>
          <a:off x="838200" y="2501900"/>
          <a:ext cx="10339386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7474">
                  <a:extLst>
                    <a:ext uri="{9D8B030D-6E8A-4147-A177-3AD203B41FA5}">
                      <a16:colId xmlns:a16="http://schemas.microsoft.com/office/drawing/2014/main" val="2448259642"/>
                    </a:ext>
                  </a:extLst>
                </a:gridCol>
                <a:gridCol w="4235450">
                  <a:extLst>
                    <a:ext uri="{9D8B030D-6E8A-4147-A177-3AD203B41FA5}">
                      <a16:colId xmlns:a16="http://schemas.microsoft.com/office/drawing/2014/main" val="1836085980"/>
                    </a:ext>
                  </a:extLst>
                </a:gridCol>
                <a:gridCol w="3446462">
                  <a:extLst>
                    <a:ext uri="{9D8B030D-6E8A-4147-A177-3AD203B41FA5}">
                      <a16:colId xmlns:a16="http://schemas.microsoft.com/office/drawing/2014/main" val="38980840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Dziewczęta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Chłopcy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461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Wygląd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8550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Ubiór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0249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Zachowania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3546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Zainteresowania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2715593"/>
                  </a:ext>
                </a:extLst>
              </a:tr>
            </a:tbl>
          </a:graphicData>
        </a:graphic>
      </p:graphicFrame>
      <p:graphicFrame>
        <p:nvGraphicFramePr>
          <p:cNvPr id="8" name="Tabela 8">
            <a:extLst>
              <a:ext uri="{FF2B5EF4-FFF2-40B4-BE49-F238E27FC236}">
                <a16:creationId xmlns:a16="http://schemas.microsoft.com/office/drawing/2014/main" id="{BE466AE0-518F-4D63-8DBB-A0C70A1BA9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3433861"/>
              </p:ext>
            </p:extLst>
          </p:nvPr>
        </p:nvGraphicFramePr>
        <p:xfrm>
          <a:off x="838199" y="4746625"/>
          <a:ext cx="10339385" cy="132556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0339385">
                  <a:extLst>
                    <a:ext uri="{9D8B030D-6E8A-4147-A177-3AD203B41FA5}">
                      <a16:colId xmlns:a16="http://schemas.microsoft.com/office/drawing/2014/main" val="2441335396"/>
                    </a:ext>
                  </a:extLst>
                </a:gridCol>
              </a:tblGrid>
              <a:tr h="662782">
                <a:tc>
                  <a:txBody>
                    <a:bodyPr/>
                    <a:lstStyle/>
                    <a:p>
                      <a:pPr algn="ctr"/>
                      <a:endParaRPr lang="pl-PL" dirty="0"/>
                    </a:p>
                    <a:p>
                      <a:pPr algn="ctr"/>
                      <a:r>
                        <a:rPr lang="pl-PL" dirty="0"/>
                        <a:t>Cechy, które można przypisać obu płciom: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8253891"/>
                  </a:ext>
                </a:extLst>
              </a:tr>
              <a:tr h="662782"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43846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36900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4C0B10B-D2C4-4A54-AFAD-3D27DF88B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6BADB90-C74B-40D6-86DC-503F65FCE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6559431D-1886-4AE0-9B87-9AD2ECAB84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373850A5-B04A-4FCD-9E73-EE322167F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82C18C67-80FA-4738-AA53-0AF2419F98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48543B1A-8BF5-4C63-8404-41B2EA70B3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2DF5096-E051-498C-A3ED-CBA77A813A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ytuł 1">
            <a:extLst>
              <a:ext uri="{FF2B5EF4-FFF2-40B4-BE49-F238E27FC236}">
                <a16:creationId xmlns:a16="http://schemas.microsoft.com/office/drawing/2014/main" id="{AC21CC6E-0AA1-4C67-8A88-B65775A3B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r>
              <a:rPr lang="pl-PL" sz="4000">
                <a:solidFill>
                  <a:srgbClr val="FFFFFF"/>
                </a:solidFill>
              </a:rPr>
              <a:t>Podział ról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90DD28E-9CAF-4B48-B748-E52440D483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9322" y="2494450"/>
            <a:ext cx="5287843" cy="3563159"/>
          </a:xfrm>
        </p:spPr>
        <p:txBody>
          <a:bodyPr>
            <a:normAutofit/>
          </a:bodyPr>
          <a:lstStyle/>
          <a:p>
            <a:r>
              <a:rPr lang="pl-PL" sz="1800" dirty="0"/>
              <a:t>Do niedawna niektóre zawody, podobnie jak obowiązki domowe, pasje wydawały się być zarezerwowane tylko dla jednej płci. Coraz częściej to już przeszłość.</a:t>
            </a:r>
          </a:p>
          <a:p>
            <a:r>
              <a:rPr lang="pl-PL" sz="1800" dirty="0"/>
              <a:t>Podział ról ze względu na płeć uległ przeobrażeniom, dlatego nie powinno nikogo dziwić, że córka pomaga tacie myć samochód, a syn pomaga mamie zmywać naczynia.</a:t>
            </a:r>
          </a:p>
          <a:p>
            <a:pPr marL="0" indent="0">
              <a:buNone/>
            </a:pPr>
            <a:endParaRPr lang="pl-PL" sz="1500" dirty="0"/>
          </a:p>
          <a:p>
            <a:pPr marL="0" indent="0">
              <a:buNone/>
            </a:pPr>
            <a:r>
              <a:rPr lang="pl-PL" sz="1500" dirty="0"/>
              <a:t>*Stereotyp- funkcjonujący w świadomości społecznej skrótowy, uproszczony i zabarwiony wartościująco obraz rzeczywistości odnoszący się do rzeczy, osób, grup społecznych i instytucji itp., często oparty na niepełnej lub fałszywej wiedzy o świecie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4E116793-72B9-4B8E-9C14-1DEEDD7B66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73" b="1805"/>
          <a:stretch/>
        </p:blipFill>
        <p:spPr>
          <a:xfrm>
            <a:off x="6713552" y="2492376"/>
            <a:ext cx="4187743" cy="3563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5053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C6D0C06-7816-4F40-9B70-1CFAEEA6B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996" y="4571216"/>
            <a:ext cx="10906008" cy="111541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Zastanów się…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B036B6D-53FE-4772-BF0D-68EC3395FC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996" y="5859140"/>
            <a:ext cx="10906008" cy="497210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2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Jakie zajęcia w domu wykonuje najczęściej tata, jakie mama, a jakie prace wykonują razem.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F2841DF4-53AF-4A19-8F07-94A3AB9BCA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243" r="13321" b="2"/>
          <a:stretch/>
        </p:blipFill>
        <p:spPr>
          <a:xfrm>
            <a:off x="321628" y="320511"/>
            <a:ext cx="3794760" cy="3930978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7223C858-7EA1-4B7C-A326-823C6012156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456" r="14142" b="-2"/>
          <a:stretch/>
        </p:blipFill>
        <p:spPr>
          <a:xfrm>
            <a:off x="4198385" y="320511"/>
            <a:ext cx="3794760" cy="3930978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6E93E83C-C26D-4880-85CE-6886F15A5D0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690" r="17146"/>
          <a:stretch/>
        </p:blipFill>
        <p:spPr>
          <a:xfrm>
            <a:off x="8075142" y="320511"/>
            <a:ext cx="3794760" cy="3930978"/>
          </a:xfrm>
          <a:prstGeom prst="rect">
            <a:avLst/>
          </a:prstGeom>
        </p:spPr>
      </p:pic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60188E89-AF78-40F6-B787-E9BD9C6256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000" y="5778706"/>
            <a:ext cx="9144000" cy="0"/>
          </a:xfrm>
          <a:prstGeom prst="line">
            <a:avLst/>
          </a:prstGeom>
          <a:ln w="19050">
            <a:solidFill>
              <a:srgbClr val="ECBF7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8312638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402</Words>
  <Application>Microsoft Office PowerPoint</Application>
  <PresentationFormat>Panoramiczny</PresentationFormat>
  <Paragraphs>42</Paragraphs>
  <Slides>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Wingdings</vt:lpstr>
      <vt:lpstr>Motyw pakietu Office</vt:lpstr>
      <vt:lpstr>Człowiek- istota płciowa</vt:lpstr>
      <vt:lpstr>Cele zajęć</vt:lpstr>
      <vt:lpstr>Jak odróżniania jest płeć we wczesnym dzieciństwie i w wieku przedszkolnym?</vt:lpstr>
      <vt:lpstr>Kobieta a mężczyzna- różnice</vt:lpstr>
      <vt:lpstr>Zastanów się…</vt:lpstr>
      <vt:lpstr>Podział ról</vt:lpstr>
      <vt:lpstr>Zastanów się…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Człowiek- istota płciowa</dc:title>
  <dc:creator>MARTA</dc:creator>
  <cp:lastModifiedBy>User</cp:lastModifiedBy>
  <cp:revision>4</cp:revision>
  <dcterms:created xsi:type="dcterms:W3CDTF">2020-03-16T12:08:45Z</dcterms:created>
  <dcterms:modified xsi:type="dcterms:W3CDTF">2020-03-16T12:54:46Z</dcterms:modified>
</cp:coreProperties>
</file>