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2" r:id="rId11"/>
    <p:sldId id="265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D4B99A-9FEC-401A-A9F6-47D2DF9D1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50510BC-4C56-4BBB-B231-C7411100C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5FBD12-168D-415D-840E-71B493E2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C945858-B993-4BFC-84E6-1D9D9B6F4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5A0ABC-1942-4F99-894F-62EDB1EE0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726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E675F9-5A47-4C11-9073-70297ED7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8EEABC-FAE5-488D-B74B-108618738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61A902-32D5-4A2B-A345-E084B1406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F1F30B-899A-4979-88CE-4E7A518DF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8CC4D4-4DE7-40BC-978A-59CD2AB0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401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142229-3F4D-440A-835E-EA4AE49AA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1156192-49B4-499D-B3F2-6A68640D4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2B2C70-741D-4FC5-964D-94ABCBB6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85D6E0-1A65-4A07-9E94-06F01D4B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2A8382-8D8C-4947-8085-B36C53AEE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195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7AC219-9A68-4E01-9719-51C24D4E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E89858-46BF-4299-A65B-A1E85C6DC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5A5C151-095B-4A70-A278-F22F0834D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4788AD7-23E5-4A91-AA6A-ED7604A93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532BD5A-379C-4DCC-AB55-626987DB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91A771-593E-401F-ACF8-95E15BF44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324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17B3C3-77F9-4A8E-91FC-550E8B763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2A3E2B-7C41-4EBD-83D1-0C2A139DA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FDF296F-CD54-41D4-9D71-E9D327FCD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9532577-207B-4DEE-9839-17600AADB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0F2AA94-A440-476E-A5EA-080478A2E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E7DEF51-9F4F-4948-ACA7-167FEBDB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7DCFD0B-11E5-4115-88D2-AD1A02BAD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CC0CA64-1892-4417-B7FE-0FE086C6E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183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9179C3-C27B-4BDD-90B1-ED94D4C04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0222628-4276-4533-93BF-F67CE7269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09C2F19-A854-4ECE-BFFC-DE8936F0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56D584A-6B2B-452E-BB2A-355A3E6F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32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839E4C6-ED1F-4F16-AEFF-4BDC22505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24CA34E-568D-4EE0-B675-E8015048F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605499-EE0F-4D04-9C76-F1211EC7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703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5E4501-D8C1-4761-9158-52DA7B363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965506-83F0-4F3C-B864-C65C24B0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CA552F5-6455-4F6F-83C1-F3DD64F4D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2FF348A-AC33-48CE-9D79-A654136FC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BABC71D-6B1E-4D15-866A-5809029A7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3FAC09-6E3B-4C96-AD2E-3EA294C5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2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E7270C-DEB3-4885-B5CE-B9875CFC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2CE8DB3-0477-4ED6-98F5-07C4D457B8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8FD69D3-6004-41FC-B08A-6D74EE6C1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F310C18-A3D4-4B4C-A70F-FAF45D3B3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CC33B12-6E3B-4B31-AC32-B57609F06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D9893C1-ADBC-425A-969A-9C8CEBC7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185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624A12-49A2-4E05-B257-AC6AAD4B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18EEB5D-F65B-4021-9257-F9026FCB4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D6D71D9-A697-4BBA-969C-6A4418FA6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C0FED94-9D48-4016-A1E7-FD604186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8166D1-0645-4940-92DD-7E73C31CF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628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3EFEDE9-AD4F-4BC1-8A30-64F5328E5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B4F9AB6-AF16-4B47-A882-059538F08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54D3DDC-3F6E-48A6-86A6-BCB00CB8F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6A02A47-3C43-47ED-A880-E5A096EB5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80C03B7-A3A3-4A52-82C8-7B7EB3A5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75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80093A9-07F3-4F78-B820-04B19E9C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FDD5F68-65B8-4A7B-9351-9B56C741B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4682A7-AE45-4165-9F31-725F7C612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BB0B9-948E-44FB-8414-765E2713251A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99943A-14DD-4D7A-A0AB-5F8E40D7F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0ACC1E5-3907-4320-9168-B06F53566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BECDC-AE2B-4A69-8DE5-20F695B1C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8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3061" cy="686920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28DE6218-17BE-4132-8E9B-58A3F44CE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425" y="5199797"/>
            <a:ext cx="9435152" cy="789673"/>
          </a:xfrm>
        </p:spPr>
        <p:txBody>
          <a:bodyPr anchor="ctr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Uprzejmość i uczynność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7795DFA-888F-47E2-B44E-DE1D3B3E4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58957"/>
          </a:xfrm>
          <a:custGeom>
            <a:avLst/>
            <a:gdLst>
              <a:gd name="connsiteX0" fmla="*/ 0 w 12192000"/>
              <a:gd name="connsiteY0" fmla="*/ 0 h 5058957"/>
              <a:gd name="connsiteX1" fmla="*/ 12192000 w 12192000"/>
              <a:gd name="connsiteY1" fmla="*/ 0 h 5058957"/>
              <a:gd name="connsiteX2" fmla="*/ 12192000 w 12192000"/>
              <a:gd name="connsiteY2" fmla="*/ 259692 h 5058957"/>
              <a:gd name="connsiteX3" fmla="*/ 12192000 w 12192000"/>
              <a:gd name="connsiteY3" fmla="*/ 3542069 h 5058957"/>
              <a:gd name="connsiteX4" fmla="*/ 12192000 w 12192000"/>
              <a:gd name="connsiteY4" fmla="*/ 3734194 h 5058957"/>
              <a:gd name="connsiteX5" fmla="*/ 12192000 w 12192000"/>
              <a:gd name="connsiteY5" fmla="*/ 4710012 h 5058957"/>
              <a:gd name="connsiteX6" fmla="*/ 12113803 w 12192000"/>
              <a:gd name="connsiteY6" fmla="*/ 4718295 h 5058957"/>
              <a:gd name="connsiteX7" fmla="*/ 6753597 w 12192000"/>
              <a:gd name="connsiteY7" fmla="*/ 5041852 h 5058957"/>
              <a:gd name="connsiteX8" fmla="*/ 400746 w 12192000"/>
              <a:gd name="connsiteY8" fmla="*/ 4870509 h 5058957"/>
              <a:gd name="connsiteX9" fmla="*/ 0 w 12192000"/>
              <a:gd name="connsiteY9" fmla="*/ 4833533 h 5058957"/>
              <a:gd name="connsiteX10" fmla="*/ 0 w 12192000"/>
              <a:gd name="connsiteY10" fmla="*/ 3734194 h 5058957"/>
              <a:gd name="connsiteX11" fmla="*/ 0 w 12192000"/>
              <a:gd name="connsiteY11" fmla="*/ 3542069 h 5058957"/>
              <a:gd name="connsiteX12" fmla="*/ 0 w 12192000"/>
              <a:gd name="connsiteY12" fmla="*/ 259692 h 505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  <a:solidFill>
            <a:schemeClr val="bg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5431994-46EE-4A03-B65A-EE89BDD84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7" y="6003836"/>
            <a:ext cx="8673427" cy="405405"/>
          </a:xfrm>
        </p:spPr>
        <p:txBody>
          <a:bodyPr>
            <a:no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Klasa 5</a:t>
            </a:r>
          </a:p>
          <a:p>
            <a:r>
              <a:rPr lang="pl-PL" sz="1600" dirty="0">
                <a:solidFill>
                  <a:schemeClr val="bg1"/>
                </a:solidFill>
              </a:rPr>
              <a:t>Temat 7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812C2DD-3CF2-41CF-8931-631C000EF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35611"/>
            <a:ext cx="10914060" cy="384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1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050B332C-3E71-4A29-92E0-86680C39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Na tej lekcji dowiecie się…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43D45D-6B49-435E-A9B7-28E7FD5F4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r>
              <a:rPr lang="pl-PL" sz="2400"/>
              <a:t>Co to znaczy być uprzejmym i uczynnym;</a:t>
            </a:r>
          </a:p>
          <a:p>
            <a:r>
              <a:rPr lang="pl-PL" sz="2400"/>
              <a:t>O postawie otwartości wobec koleżanek i kolegów z niepełnosprawnościami.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999AD7-E0FE-404F-AA66-11C7E4A138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4" r="3206" b="-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0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058975-072B-4BDB-AB84-49BC26AB4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l-PL" dirty="0"/>
              <a:t>Magiczne słowa…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500BCD-E32A-44B7-A280-500592EC3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pl-PL" sz="2000" dirty="0"/>
              <a:t>Gdy byliście małymi dziećmi, rodzice uczyli was, by jak najczęściej używać magicznych słów: „proszę”, „dziękuję” oraz „przepraszam”. Wyjaśniali, że to podstawa dobrego funkcjonowania w rodzinie, szkole, w kółku zainteresowań. </a:t>
            </a:r>
          </a:p>
          <a:p>
            <a:r>
              <a:rPr lang="pl-PL" sz="2000" dirty="0"/>
              <a:t>Magiczne słowa są naszym wyposażeniem na całe życie i wstępem do nauki uprzejmości i uczynności.</a:t>
            </a:r>
          </a:p>
          <a:p>
            <a:endParaRPr lang="pl-PL" sz="2000" dirty="0"/>
          </a:p>
          <a:p>
            <a:r>
              <a:rPr lang="pl-PL" sz="2000" dirty="0"/>
              <a:t>A czy Ty stosujesz na co dzień magiczne słowa?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F2D46B1-9F3C-4E67-8B40-5D0E21F03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4" r="2522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6A1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356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17DE28AF-CE9B-442C-B279-32C11D555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Uprzejmy i uczynny, czyli jaki?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A05ACE-B532-458C-9117-F07416DBB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r>
              <a:rPr lang="pl-PL" sz="2000" dirty="0">
                <a:solidFill>
                  <a:srgbClr val="00B0F0"/>
                </a:solidFill>
              </a:rPr>
              <a:t>Uprzejmość</a:t>
            </a:r>
            <a:r>
              <a:rPr lang="pl-PL" sz="2000" dirty="0"/>
              <a:t> to życzliwy stosunek do innych ludzi, grzeczność i kultura osobista. Być uprzejmym oznacza umieć zachować się w towarzystwie, być wrażliwym na drugiego człowieka i traktować go po przyjacielsku.</a:t>
            </a:r>
          </a:p>
          <a:p>
            <a:r>
              <a:rPr lang="pl-PL" sz="2000" dirty="0">
                <a:solidFill>
                  <a:srgbClr val="00B050"/>
                </a:solidFill>
              </a:rPr>
              <a:t>Uczynność</a:t>
            </a:r>
            <a:r>
              <a:rPr lang="pl-PL" sz="2000" dirty="0"/>
              <a:t> to chęć i gotowość do bezinteresownej pomocy innym. Osoba uczynna znajduje radość w czynieniu dobra oraz jest chętna do wolontariatu. </a:t>
            </a:r>
          </a:p>
          <a:p>
            <a:endParaRPr lang="pl-PL" sz="2000" dirty="0"/>
          </a:p>
          <a:p>
            <a:endParaRPr lang="pl-PL" sz="2000" dirty="0"/>
          </a:p>
        </p:txBody>
      </p:sp>
      <p:pic>
        <p:nvPicPr>
          <p:cNvPr id="4" name="Obraz 3" descr="Obraz zawierający komputer&#10;&#10;Opis wygenerowany automatycznie">
            <a:extLst>
              <a:ext uri="{FF2B5EF4-FFF2-40B4-BE49-F238E27FC236}">
                <a16:creationId xmlns:a16="http://schemas.microsoft.com/office/drawing/2014/main" id="{3E7BD59B-957B-4719-8D1E-F9221814A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34" b="6279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06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2D5E5-C406-44EC-A394-93468C67A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pl-PL" dirty="0"/>
              <a:t>Po czym poznać osobę uprzejmą i czynną?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9269DE-2F08-46BB-BA84-8008636AD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Autofit/>
          </a:bodyPr>
          <a:lstStyle/>
          <a:p>
            <a:r>
              <a:rPr lang="pl-PL" sz="1800" dirty="0"/>
              <a:t>Umiejętność prowadzenia kulturalnej rozmowy- nie narzuca swojego zdania, wysłuchuje rozmówcy, nie przerywa mu, próbuje zrozumieć jego punkt widzenia, nie obraża i nie używa wulgaryzmów;</a:t>
            </a:r>
          </a:p>
          <a:p>
            <a:r>
              <a:rPr lang="pl-PL" sz="1800" dirty="0"/>
              <a:t>Potrafi być wyrozumiała dla cudzych błędów;</a:t>
            </a:r>
          </a:p>
          <a:p>
            <a:r>
              <a:rPr lang="pl-PL" sz="1800" dirty="0"/>
              <a:t>Stara się dotrzymać danego słowa i być punktualna;</a:t>
            </a:r>
          </a:p>
          <a:p>
            <a:r>
              <a:rPr lang="pl-PL" sz="1800" dirty="0"/>
              <a:t>Wczuwa się w sytuację swoich kolegów, koleżanek dlatego zauważa, że potrzebują oni pomocy, zanim jeszcze o to poproszą;</a:t>
            </a:r>
          </a:p>
          <a:p>
            <a:r>
              <a:rPr lang="pl-PL" sz="1800" dirty="0"/>
              <a:t>Nie mówią źle o innych, szczególnie nieobecnych;</a:t>
            </a:r>
          </a:p>
          <a:p>
            <a:r>
              <a:rPr lang="pl-PL" sz="1800" dirty="0"/>
              <a:t>Są odpowiedzialne za słowa wypowiadane i pisane;</a:t>
            </a:r>
          </a:p>
          <a:p>
            <a:r>
              <a:rPr lang="pl-PL" sz="1800" dirty="0"/>
              <a:t>Nie rozsiewają plotek ani podczas szkolnej przerwy, ani na portalach społecznościowych.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896E025-988D-4597-9581-BB9737FE0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12" r="15415" b="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97857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C2AFB099-F889-4AAB-B029-79AC0EDE3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Zmiany zacznij od siebie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5C4082-B4ED-4414-90FE-6DA687B8E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22" y="2494450"/>
            <a:ext cx="5752966" cy="4006363"/>
          </a:xfrm>
        </p:spPr>
        <p:txBody>
          <a:bodyPr>
            <a:normAutofit/>
          </a:bodyPr>
          <a:lstStyle/>
          <a:p>
            <a:r>
              <a:rPr lang="pl-PL" sz="1300" dirty="0"/>
              <a:t>Choć bardzo pragniemy otaczać się osobami uczynnymi i uprzejmymi, czasami trudno nam się zdobyć na prezentowanie takich postaw. Wywołuje to w nas strach. Boimy się, że ktoś wykorzysta nasze dobre serce albo zostaniemy uznani za osoby łatwowierne i naiwne. Niestety, takie myślenie sprawia, że odbieramy sobie szansę na nawiązanie głębokich, przyjacielskich relacji. </a:t>
            </a:r>
          </a:p>
          <a:p>
            <a:r>
              <a:rPr lang="pl-PL" sz="1800" dirty="0"/>
              <a:t>Zanim więc zaczniecie szukać osób uczynnych i uprzejmych, aby cieszyć się ich towarzystwem, spróbujcie zastanowić się nad sobą i pomyśleć: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pl-PL" sz="1800" dirty="0"/>
              <a:t>Kiedy ostatnio zrobiliście dla innych coś dobrego, nie oczekując odwdzięczania się?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pl-PL" sz="1800" dirty="0"/>
              <a:t>Czy staracie się być uprzejmi i uczynni nawet wobec tych kolegów i koleżanek, którzy nie okazują wam sympatii?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B0829EA-61F2-4CA5-B5DF-D1C7F2342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73"/>
          <a:stretch/>
        </p:blipFill>
        <p:spPr>
          <a:xfrm>
            <a:off x="6979886" y="2698239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79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035675-E37B-4C66-9A78-6D966A8A4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7"/>
            <a:ext cx="10903408" cy="928072"/>
          </a:xfrm>
        </p:spPr>
        <p:txBody>
          <a:bodyPr>
            <a:normAutofit fontScale="90000"/>
          </a:bodyPr>
          <a:lstStyle/>
          <a:p>
            <a:r>
              <a:rPr lang="pl-PL" sz="3100" dirty="0"/>
              <a:t>Zadanie- Przeczytaj poniższą relację pt. „Winda” i zastanów się nad pytaniami do niego.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12F19E-1BB5-4492-90C3-E01EE22E9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828800"/>
            <a:ext cx="8280758" cy="4395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300" dirty="0"/>
              <a:t>	</a:t>
            </a:r>
            <a:r>
              <a:rPr lang="pl-PL" sz="1800" dirty="0"/>
              <a:t>Tego dnia bardzo spieszyłam się do domu. Udało mi się dobrze napisać test z angielskiego, do którego poprzedniego wieczoru uczyłam się z koleżanką. Dostałam czwórkę z plusem i chciałam jak najszybciej pochwalić się mamie. A poza tym byłam już bardzo głodna, a w domu pewnie czekał ciepły obiad. Wpadłam zziajana na klatkę schodową. Przy windzie stała jakaś pani, dźwigając duże pudła.</a:t>
            </a:r>
          </a:p>
          <a:p>
            <a:pPr marL="0" indent="0">
              <a:buNone/>
            </a:pPr>
            <a:r>
              <a:rPr lang="pl-PL" sz="1800" dirty="0"/>
              <a:t>	- Dzień dobry- powiedziałam.</a:t>
            </a:r>
          </a:p>
          <a:p>
            <a:pPr marL="0" indent="0">
              <a:buNone/>
            </a:pPr>
            <a:r>
              <a:rPr lang="pl-PL" sz="1800" dirty="0"/>
              <a:t>	- Dzień dobry- odpowiedziała nieznajoma.</a:t>
            </a:r>
          </a:p>
          <a:p>
            <a:pPr marL="0" indent="0">
              <a:buNone/>
            </a:pPr>
            <a:r>
              <a:rPr lang="pl-PL" sz="1800" dirty="0"/>
              <a:t>	Uśmiechnęłam się wesoło i powiedziałam, że chętnie jej pomogę z tymi pudłami. Pani również się uśmiechnęła, potem westchnęła i powiedziała: </a:t>
            </a:r>
          </a:p>
          <a:p>
            <a:pPr marL="0" indent="0">
              <a:buNone/>
            </a:pPr>
            <a:r>
              <a:rPr lang="pl-PL" sz="1800" dirty="0"/>
              <a:t>	- Wiesz, właśnie się wprowadzam. Będę mieszkać na trzecim piętrze. 	Wynajęłam firmę, która zajmuje się przeprowadzkami, ale w tych pudłach 	znajduje się porcelana więc wolałam przywieźć sama. Bardzo dziękuję Tobie 	za pomoc. </a:t>
            </a:r>
          </a:p>
          <a:p>
            <a:pPr marL="0" indent="0">
              <a:buNone/>
            </a:pPr>
            <a:r>
              <a:rPr lang="pl-PL" sz="1800" dirty="0"/>
              <a:t>Cd.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4D8B624-586F-40DC-B2E2-21DB104D2A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" r="1895" b="-1"/>
          <a:stretch/>
        </p:blipFill>
        <p:spPr>
          <a:xfrm>
            <a:off x="8661326" y="2665187"/>
            <a:ext cx="3262486" cy="33318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2697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9C713-FAB3-4C7C-940E-7292B95E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7"/>
            <a:ext cx="10903408" cy="856634"/>
          </a:xfrm>
        </p:spPr>
        <p:txBody>
          <a:bodyPr>
            <a:normAutofit fontScale="90000"/>
          </a:bodyPr>
          <a:lstStyle/>
          <a:p>
            <a:r>
              <a:rPr lang="pl-PL" sz="3100" dirty="0"/>
              <a:t>Zadanie- Przeczytaj poniższą relację pt. „Winda” i zastanów się nad pytaniami do niego.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36DE3A-7CB3-47AA-9B53-875EAB3A9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628776"/>
            <a:ext cx="7209195" cy="45950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100" dirty="0"/>
              <a:t>	</a:t>
            </a:r>
            <a:r>
              <a:rPr lang="pl-PL" sz="1800" dirty="0"/>
              <a:t>Zanim przyjechała winda, dowiedziałam się, że pani ma na imię Monika i jest przewodnikiem wycieczek. Przyjechała winda, wsiadłyśmy i pomogłam jej zanieść pudła do mieszkania. Chwilę jeszcze porozmawiałyśmy. Na pożegnanie powiedziałam:</a:t>
            </a:r>
          </a:p>
          <a:p>
            <a:pPr marL="0" indent="0">
              <a:buNone/>
            </a:pPr>
            <a:r>
              <a:rPr lang="pl-PL" sz="1800" dirty="0"/>
              <a:t>	- Mam nadzieję, że będzie się Pani tutaj dobrze mieszkało.</a:t>
            </a:r>
          </a:p>
          <a:p>
            <a:pPr marL="0" indent="0">
              <a:buNone/>
            </a:pPr>
            <a:r>
              <a:rPr lang="pl-PL" sz="1800" dirty="0"/>
              <a:t>	- Jestem o tym przekonana- odpowiedziała Pani Monika- Jestem bardzo wdzięczna Tobie za pomoc. Jak już się rozpakuję zapraszam Ciebie z rodzicami na ciasto. Tymczasem życzę Tobie miłego dnia.</a:t>
            </a:r>
          </a:p>
          <a:p>
            <a:pPr marL="0" indent="0">
              <a:buNone/>
            </a:pPr>
            <a:r>
              <a:rPr lang="pl-PL" sz="1800" dirty="0"/>
              <a:t>	- Pani również życzę miłego dnia i powodzenia z przeprowadzką- uśmiechnęłam się ciepło i zbiegłam piętno niżej do mieszkania. </a:t>
            </a:r>
          </a:p>
          <a:p>
            <a:pPr marL="0" indent="0">
              <a:buNone/>
            </a:pPr>
            <a:endParaRPr lang="pl-PL" sz="1100" dirty="0"/>
          </a:p>
          <a:p>
            <a:pPr marL="0" indent="0">
              <a:buNone/>
            </a:pPr>
            <a:r>
              <a:rPr lang="pl-PL" sz="1600" b="1" dirty="0"/>
              <a:t>Pytania:</a:t>
            </a:r>
          </a:p>
          <a:p>
            <a:pPr marL="342900" indent="-342900">
              <a:buAutoNum type="arabicParenR"/>
            </a:pPr>
            <a:r>
              <a:rPr lang="pl-PL" sz="1600" b="1" dirty="0"/>
              <a:t>Jak odnoszą się do siebie osoby, które przypadkowo znalazły się w windzie?</a:t>
            </a:r>
          </a:p>
          <a:p>
            <a:pPr marL="342900" indent="-342900">
              <a:buAutoNum type="arabicParenR"/>
            </a:pPr>
            <a:r>
              <a:rPr lang="pl-PL" sz="1600" b="1" dirty="0"/>
              <a:t>Jakie zachowania świadczą o postawie życzliwości?</a:t>
            </a:r>
          </a:p>
          <a:p>
            <a:pPr marL="342900" indent="-342900">
              <a:buAutoNum type="arabicParenR"/>
            </a:pPr>
            <a:r>
              <a:rPr lang="pl-PL" sz="1600" b="1" dirty="0"/>
              <a:t>Czy możliwy jest świat w którym ludzie odnoszą się do siebie z szacunkiem, życzliwie i uprzejmie? Co trzeba zrobić, by tak był?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992261C-7B2F-4C65-A978-CD322788B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" r="3" b="3"/>
          <a:stretch/>
        </p:blipFill>
        <p:spPr>
          <a:xfrm>
            <a:off x="8086725" y="1943101"/>
            <a:ext cx="3765650" cy="35461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030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396BC2-0AF7-433D-8AD8-C4A3EA82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pl-PL" dirty="0"/>
              <a:t>Zastanów się…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02A136-E9FF-40CD-9A09-51EA2EC90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828800"/>
            <a:ext cx="6325605" cy="48577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1800" dirty="0"/>
              <a:t>Życzliwość odgrywa ważną rolę w codziennym życiu. Przychylne nastawienie do ludzi, uśmiech, miłe słowo, uprzejmy gest, potrafią wprowadzić w dobry nastrój i sprawić, że wszystkim wokół żyje się lepiej. Zastanów się jak mógłbyś/ mogłabyś zachować się w poniższych sytuacjach:</a:t>
            </a:r>
          </a:p>
          <a:p>
            <a:pPr marL="514350" indent="-514350">
              <a:buAutoNum type="arabicParenR"/>
            </a:pPr>
            <a:r>
              <a:rPr lang="pl-PL" sz="1800" dirty="0"/>
              <a:t>Twoja koleżanka/ kolega dostała/ dostał jedynkę ze sprawdzianu z matematyki. Jak mógłbyś/ mogłabyś ją pocieszyć? Jaką pomoc zaoferować?</a:t>
            </a:r>
          </a:p>
          <a:p>
            <a:pPr marL="514350" indent="-514350">
              <a:buAutoNum type="arabicParenR"/>
            </a:pPr>
            <a:r>
              <a:rPr lang="pl-PL" sz="1800" dirty="0"/>
              <a:t>Starszy pan wchodzi do autobusu. Ty siedzisz. W jaki sposób się zachowasz?</a:t>
            </a:r>
          </a:p>
          <a:p>
            <a:pPr marL="514350" indent="-514350">
              <a:buAutoNum type="arabicParenR"/>
            </a:pPr>
            <a:r>
              <a:rPr lang="pl-PL" sz="1800" dirty="0"/>
              <a:t>Twoja mama jest smutna, w pracy coś poszło nie tak. Co możesz zrobić?</a:t>
            </a:r>
          </a:p>
          <a:p>
            <a:pPr marL="514350" indent="-514350">
              <a:buAutoNum type="arabicParenR"/>
            </a:pPr>
            <a:r>
              <a:rPr lang="pl-PL" sz="1800" dirty="0"/>
              <a:t>Twój kolega nie obronił bramki. Przez to wasza drużyna przegrała mecz. Masz ochotę dać upust swojej złości i wygarnąć mu, że nie potrafi grać w piłkę. Widzisz jednak, że jest mu przykro, więc opanowujesz swoje emocje. Co możesz powiedzieć, jak zareagować?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0090E90-8DF3-4392-8C97-3BFDA1C8C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96" r="7819" b="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9359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1BED2C9-3E68-4511-8B76-8511615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 fontScale="90000"/>
          </a:bodyPr>
          <a:lstStyle/>
          <a:p>
            <a:r>
              <a:rPr lang="pl-PL" sz="4000" dirty="0"/>
              <a:t>Zadanie dla chętnych (dodatkowe punkty)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2F037A-2493-4676-9684-E5924BF40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pl-PL" sz="2000" dirty="0"/>
              <a:t>Napisz opowiadanie w jaki sposób na co dzień można okazywać uprzejmość i uczynność. Wyślij je przez dziennik elektroniczny lub przynieś na lekcję (jak już skończy się kwarantanna ;))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E44BA01-A939-48BB-9689-6B1B3E994F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306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80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7CC45-C1CE-49D3-9843-4682F87F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pl-PL" dirty="0"/>
              <a:t>Wśród osób niepełnosprawnych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EDB70A-8AE5-4A28-AD29-376059A04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Autofit/>
          </a:bodyPr>
          <a:lstStyle/>
          <a:p>
            <a:r>
              <a:rPr lang="pl-PL" sz="1800" dirty="0"/>
              <a:t>Pośród żyją osoby zmagające się różnymi niepełnoprawnościami. Niektóre są niepełnosprawne od urodzenia, inne stały się nimi w wyniku choroby czy wypadku. Możemy od nich uczyć się otwartości na drugiego człowieka i bezinteresownej życzliwości, a także szukania dobrych stron życia. Osoby niepełnosprawne, choć borykają się z trudnościami, potrafią cieszyć się z drobiazgów. To cenna umiejętność, której zdrowym osobom często brakuje. </a:t>
            </a:r>
          </a:p>
          <a:p>
            <a:r>
              <a:rPr lang="pl-PL" sz="1800" dirty="0"/>
              <a:t>Warto pamiętać, że choć ciała osób niepełnosprawnych są „niedoskonałe”, to mają pełnosprawne serce! Osoby te tak jak inne potrafią kochać, lubić, szanować i nawiązywać wspaniałe relacje.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8282D5A-E3A2-4926-9643-A325836FCE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5" r="21386" b="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1816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1032</Words>
  <Application>Microsoft Office PowerPoint</Application>
  <PresentationFormat>Panoramiczny</PresentationFormat>
  <Paragraphs>55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Motyw pakietu Office</vt:lpstr>
      <vt:lpstr>Uprzejmość i uczynność</vt:lpstr>
      <vt:lpstr>Na tej lekcji dowiecie się…</vt:lpstr>
      <vt:lpstr>Magiczne słowa…</vt:lpstr>
      <vt:lpstr>Uprzejmy i uczynny, czyli jaki?</vt:lpstr>
      <vt:lpstr>Po czym poznać osobę uprzejmą i czynną?</vt:lpstr>
      <vt:lpstr>Zmiany zacznij od siebie</vt:lpstr>
      <vt:lpstr>Zadanie- Przeczytaj poniższą relację pt. „Winda” i zastanów się nad pytaniami do niego.</vt:lpstr>
      <vt:lpstr>Zadanie- Przeczytaj poniższą relację pt. „Winda” i zastanów się nad pytaniami do niego.</vt:lpstr>
      <vt:lpstr>Zastanów się…</vt:lpstr>
      <vt:lpstr>Zadanie dla chętnych (dodatkowe punkty)</vt:lpstr>
      <vt:lpstr>Wśród osób niepełnosprawnych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Uprzejmość i uczynność</dc:title>
  <dc:creator>MARTA</dc:creator>
  <cp:lastModifiedBy>MARTA</cp:lastModifiedBy>
  <cp:revision>1</cp:revision>
  <dcterms:created xsi:type="dcterms:W3CDTF">2020-03-18T12:38:41Z</dcterms:created>
  <dcterms:modified xsi:type="dcterms:W3CDTF">2020-03-18T12:39:21Z</dcterms:modified>
</cp:coreProperties>
</file>